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547" r:id="rId4"/>
    <p:sldId id="259" r:id="rId5"/>
    <p:sldId id="260" r:id="rId6"/>
    <p:sldId id="261" r:id="rId7"/>
    <p:sldId id="262" r:id="rId8"/>
    <p:sldId id="297" r:id="rId9"/>
    <p:sldId id="497" r:id="rId10"/>
    <p:sldId id="544" r:id="rId11"/>
    <p:sldId id="534" r:id="rId12"/>
    <p:sldId id="545" r:id="rId13"/>
    <p:sldId id="536" r:id="rId14"/>
    <p:sldId id="546" r:id="rId15"/>
    <p:sldId id="538" r:id="rId16"/>
    <p:sldId id="540" r:id="rId17"/>
    <p:sldId id="510" r:id="rId18"/>
    <p:sldId id="541" r:id="rId19"/>
    <p:sldId id="542" r:id="rId20"/>
    <p:sldId id="550" r:id="rId21"/>
    <p:sldId id="407" r:id="rId22"/>
    <p:sldId id="417" r:id="rId23"/>
    <p:sldId id="281" r:id="rId24"/>
    <p:sldId id="275" r:id="rId25"/>
    <p:sldId id="276" r:id="rId26"/>
    <p:sldId id="277" r:id="rId27"/>
    <p:sldId id="278" r:id="rId28"/>
    <p:sldId id="283" r:id="rId29"/>
    <p:sldId id="284" r:id="rId30"/>
    <p:sldId id="309" r:id="rId31"/>
    <p:sldId id="310" r:id="rId32"/>
    <p:sldId id="288" r:id="rId33"/>
    <p:sldId id="289" r:id="rId34"/>
    <p:sldId id="418" r:id="rId35"/>
    <p:sldId id="312" r:id="rId36"/>
    <p:sldId id="313" r:id="rId37"/>
    <p:sldId id="31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13/01/2022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13/01/2022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13/01/2022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13/01/2022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13/01/2022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13/01/2022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13/01/2022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056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832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8000" r="-8000"/>
          </a:stretch>
        </a:blipFill>
        <a:effectLst/>
      </p:bgPr>
    </p:bg>
    <p:spTree>
      <p:nvGrpSpPr>
        <p:cNvPr id="1" name=""/>
        <p:cNvGrpSpPr/>
        <p:nvPr/>
      </p:nvGrpSpPr>
      <p:grpSpPr>
        <a:xfrm>
          <a:off x="0" y="0"/>
          <a:ext cx="0" cy="0"/>
          <a:chOff x="0" y="0"/>
          <a:chExt cx="0" cy="0"/>
        </a:xfrm>
      </p:grpSpPr>
      <p:sp>
        <p:nvSpPr>
          <p:cNvPr id="6" name="Rounded Rectangle 5"/>
          <p:cNvSpPr/>
          <p:nvPr/>
        </p:nvSpPr>
        <p:spPr>
          <a:xfrm>
            <a:off x="1226621" y="1898072"/>
            <a:ext cx="6926779" cy="2292928"/>
          </a:xfrm>
          <a:prstGeom prst="roundRect">
            <a:avLst/>
          </a:prstGeom>
          <a:solidFill>
            <a:schemeClr val="accent2">
              <a:lumMod val="60000"/>
              <a:lumOff val="4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Merenung </a:t>
            </a: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tentang kehebatan ciptaan Allah pada kejadian langit dan bumi, bulan, bintang dan matahari, silih berganti malam dan siang, keunikan haiwan dan sebagainya</a:t>
            </a:r>
          </a:p>
        </p:txBody>
      </p:sp>
      <p:sp>
        <p:nvSpPr>
          <p:cNvPr id="3" name="Plaque 2"/>
          <p:cNvSpPr/>
          <p:nvPr/>
        </p:nvSpPr>
        <p:spPr>
          <a:xfrm>
            <a:off x="228600" y="152400"/>
            <a:ext cx="8610600" cy="609600"/>
          </a:xfrm>
          <a:prstGeom prst="plaque">
            <a:avLst>
              <a:gd name="adj" fmla="val 50000"/>
            </a:avLst>
          </a:prstGeom>
          <a:blipFill>
            <a:blip r:embed="rId3">
              <a:duotone>
                <a:prstClr val="black"/>
                <a:schemeClr val="accent6">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Tafakkur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Dianjur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Para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a:t>
            </a:r>
            <a:endParaRPr lang="en-US" sz="2400" dirty="0"/>
          </a:p>
        </p:txBody>
      </p:sp>
      <p:sp>
        <p:nvSpPr>
          <p:cNvPr id="7" name="Oval 6"/>
          <p:cNvSpPr/>
          <p:nvPr/>
        </p:nvSpPr>
        <p:spPr>
          <a:xfrm>
            <a:off x="228600" y="1308265"/>
            <a:ext cx="2725881" cy="533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Pertama</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2210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143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 name="Rounded Rectangle 5"/>
          <p:cNvSpPr/>
          <p:nvPr/>
        </p:nvSpPr>
        <p:spPr>
          <a:xfrm>
            <a:off x="1447800" y="1600200"/>
            <a:ext cx="6926779" cy="845128"/>
          </a:xfrm>
          <a:prstGeom prst="roundRect">
            <a:avLst/>
          </a:prstGeom>
          <a:solidFill>
            <a:schemeClr val="accent2">
              <a:lumMod val="60000"/>
              <a:lumOff val="4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Merenung </a:t>
            </a: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keunikan kejadian diri sendiri dari segi fizikal, akal dan kelembutan </a:t>
            </a:r>
            <a:r>
              <a:rPr lang="sv-S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rohani</a:t>
            </a:r>
            <a:endPar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Plaque 2"/>
          <p:cNvSpPr/>
          <p:nvPr/>
        </p:nvSpPr>
        <p:spPr>
          <a:xfrm>
            <a:off x="228600" y="152400"/>
            <a:ext cx="8610600" cy="609600"/>
          </a:xfrm>
          <a:prstGeom prst="plaque">
            <a:avLst>
              <a:gd name="adj" fmla="val 50000"/>
            </a:avLst>
          </a:prstGeom>
          <a:blipFill>
            <a:blip r:embed="rId3">
              <a:duotone>
                <a:prstClr val="black"/>
                <a:schemeClr val="accent6">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Tafakkur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Dianjur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Para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a:t>
            </a:r>
            <a:endParaRPr lang="en-US" sz="2400" dirty="0"/>
          </a:p>
        </p:txBody>
      </p:sp>
      <p:sp>
        <p:nvSpPr>
          <p:cNvPr id="7" name="Oval 6"/>
          <p:cNvSpPr/>
          <p:nvPr/>
        </p:nvSpPr>
        <p:spPr>
          <a:xfrm>
            <a:off x="228599" y="1041565"/>
            <a:ext cx="2725881" cy="533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Kedua</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632" t="-9546" r="-2632" b="26029"/>
          <a:stretch/>
        </p:blipFill>
        <p:spPr>
          <a:xfrm>
            <a:off x="0" y="1970710"/>
            <a:ext cx="9144000" cy="4734890"/>
          </a:xfrm>
          <a:prstGeom prst="rect">
            <a:avLst/>
          </a:prstGeom>
        </p:spPr>
      </p:pic>
    </p:spTree>
    <p:extLst>
      <p:ext uri="{BB962C8B-B14F-4D97-AF65-F5344CB8AC3E}">
        <p14:creationId xmlns:p14="http://schemas.microsoft.com/office/powerpoint/2010/main" val="22338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 name="Rounded Rectangle 5"/>
          <p:cNvSpPr/>
          <p:nvPr/>
        </p:nvSpPr>
        <p:spPr>
          <a:xfrm>
            <a:off x="1447801" y="1492332"/>
            <a:ext cx="6781800" cy="1250868"/>
          </a:xfrm>
          <a:prstGeom prst="roundRect">
            <a:avLst/>
          </a:prstGeom>
          <a:solidFill>
            <a:schemeClr val="accent2">
              <a:lumMod val="60000"/>
              <a:lumOff val="4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Meneliti </a:t>
            </a: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keindahan ayat-ayat al-Quran dan bertadabbur dengan kehebatan makna serta kandungannya. </a:t>
            </a:r>
          </a:p>
        </p:txBody>
      </p:sp>
      <p:sp>
        <p:nvSpPr>
          <p:cNvPr id="3" name="Plaque 2"/>
          <p:cNvSpPr/>
          <p:nvPr/>
        </p:nvSpPr>
        <p:spPr>
          <a:xfrm>
            <a:off x="228600" y="152400"/>
            <a:ext cx="8610600" cy="609600"/>
          </a:xfrm>
          <a:prstGeom prst="plaque">
            <a:avLst>
              <a:gd name="adj" fmla="val 50000"/>
            </a:avLst>
          </a:prstGeom>
          <a:blipFill>
            <a:blip r:embed="rId3">
              <a:duotone>
                <a:prstClr val="black"/>
                <a:schemeClr val="accent6">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Tafakkur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Dianjur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Para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a:t>
            </a:r>
            <a:endParaRPr lang="en-US" sz="2400" dirty="0"/>
          </a:p>
        </p:txBody>
      </p:sp>
      <p:sp>
        <p:nvSpPr>
          <p:cNvPr id="7" name="Oval 6"/>
          <p:cNvSpPr/>
          <p:nvPr/>
        </p:nvSpPr>
        <p:spPr>
          <a:xfrm>
            <a:off x="228599" y="914400"/>
            <a:ext cx="2725881" cy="533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Ketiga</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263" t="-9613" r="1052" b="17305"/>
          <a:stretch/>
        </p:blipFill>
        <p:spPr>
          <a:xfrm>
            <a:off x="-199951" y="2362200"/>
            <a:ext cx="9052560" cy="4389120"/>
          </a:xfrm>
          <a:prstGeom prst="rect">
            <a:avLst/>
          </a:prstGeom>
        </p:spPr>
      </p:pic>
    </p:spTree>
    <p:extLst>
      <p:ext uri="{BB962C8B-B14F-4D97-AF65-F5344CB8AC3E}">
        <p14:creationId xmlns:p14="http://schemas.microsoft.com/office/powerpoint/2010/main" val="72677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1752600" y="228600"/>
            <a:ext cx="5878286" cy="762000"/>
          </a:xfrm>
          <a:prstGeom prst="cloudCallout">
            <a:avLst>
              <a:gd name="adj1" fmla="val -1810"/>
              <a:gd name="adj2" fmla="val 131530"/>
            </a:avLst>
          </a:prstGeom>
          <a:blipFill>
            <a:blip r:embed="rId3">
              <a:extLst>
                <a:ext uri="{BEBA8EAE-BF5A-486C-A8C5-ECC9F3942E4B}">
                  <a14:imgProps xmlns:a14="http://schemas.microsoft.com/office/drawing/2010/main">
                    <a14:imgLayer r:embed="rId4">
                      <a14:imgEffect>
                        <a14:artisticCement/>
                      </a14:imgEffect>
                    </a14:imgLayer>
                  </a14:imgProps>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4000" dirty="0"/>
          </a:p>
        </p:txBody>
      </p:sp>
      <p:sp>
        <p:nvSpPr>
          <p:cNvPr id="2" name="Cloud 1"/>
          <p:cNvSpPr/>
          <p:nvPr/>
        </p:nvSpPr>
        <p:spPr>
          <a:xfrm>
            <a:off x="210787" y="1219200"/>
            <a:ext cx="8695706" cy="5410200"/>
          </a:xfrm>
          <a:prstGeom prst="cloud">
            <a:avLst/>
          </a:prstGeom>
          <a:solidFill>
            <a:srgbClr val="7030A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Melatih </a:t>
            </a:r>
            <a:r>
              <a:rPr lang="sv-SE"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diri dengan tafakkur dan melazimi diri dengan tadabbur akan menatijahkan banyak kelebihan kepada pegangan akidah, penghayatan syariah dan binaan syahsiah seseorang </a:t>
            </a:r>
            <a:r>
              <a:rPr lang="sv-SE"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muslim</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08135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533400" y="228600"/>
            <a:ext cx="8229600" cy="762000"/>
          </a:xfrm>
          <a:prstGeom prst="cloudCallout">
            <a:avLst>
              <a:gd name="adj1" fmla="val -5418"/>
              <a:gd name="adj2" fmla="val 95686"/>
            </a:avLst>
          </a:prstGeom>
          <a:blipFill dpi="0" rotWithShape="1">
            <a:blip r:embed="rId3">
              <a:alphaModFix amt="74000"/>
              <a:duotone>
                <a:prstClr val="black"/>
                <a:schemeClr val="accent3">
                  <a:tint val="45000"/>
                  <a:satMod val="400000"/>
                </a:schemeClr>
              </a:duotone>
              <a:extLst>
                <a:ext uri="{BEBA8EAE-BF5A-486C-A8C5-ECC9F3942E4B}">
                  <a14:imgProps xmlns:a14="http://schemas.microsoft.com/office/drawing/2010/main">
                    <a14:imgLayer r:embed="rId4">
                      <a14:imgEffect>
                        <a14:artisticPencilGrayscale/>
                      </a14:imgEffect>
                    </a14:imgLayer>
                  </a14:imgProps>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Tafakkur</a:t>
            </a:r>
            <a:endParaRPr lang="en-US" sz="3600" dirty="0"/>
          </a:p>
        </p:txBody>
      </p:sp>
      <p:sp>
        <p:nvSpPr>
          <p:cNvPr id="5" name="Rectangle 4"/>
          <p:cNvSpPr/>
          <p:nvPr/>
        </p:nvSpPr>
        <p:spPr>
          <a:xfrm>
            <a:off x="625434" y="1302603"/>
            <a:ext cx="8001000" cy="892552"/>
          </a:xfrm>
          <a:prstGeom prst="rect">
            <a:avLst/>
          </a:prstGeom>
          <a:solidFill>
            <a:schemeClr val="accent6">
              <a:lumMod val="20000"/>
              <a:lumOff val="80000"/>
              <a:alpha val="80000"/>
            </a:schemeClr>
          </a:solidFill>
        </p:spPr>
        <p:txBody>
          <a:bodyPr wrap="square">
            <a:spAutoFit/>
          </a:bodyPr>
          <a:lstStyle/>
          <a:p>
            <a:pPr algn="just"/>
            <a:r>
              <a:rPr lang="sv-SE" sz="2400" b="1" dirty="0">
                <a:ln w="1905"/>
                <a:solidFill>
                  <a:srgbClr val="FF0000"/>
                </a:solidFill>
                <a:effectLst>
                  <a:innerShdw blurRad="69850" dist="43180" dir="5400000">
                    <a:srgbClr val="000000">
                      <a:alpha val="65000"/>
                    </a:srgbClr>
                  </a:innerShdw>
                </a:effectLst>
              </a:rPr>
              <a:t>Pertama </a:t>
            </a:r>
            <a:r>
              <a:rPr lang="sv-SE" sz="2400" b="1" dirty="0" smtClean="0">
                <a:ln w="1905"/>
                <a:solidFill>
                  <a:srgbClr val="FF0000"/>
                </a:solidFill>
                <a:effectLst>
                  <a:innerShdw blurRad="69850" dist="43180" dir="5400000">
                    <a:srgbClr val="000000">
                      <a:alpha val="65000"/>
                    </a:srgbClr>
                  </a:innerShdw>
                </a:effectLst>
              </a:rPr>
              <a:t>: </a:t>
            </a:r>
            <a:r>
              <a:rPr lang="sv-SE"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Mengenali </a:t>
            </a:r>
            <a:r>
              <a:rPr lang="sv-SE"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tuhan dengan </a:t>
            </a:r>
            <a:r>
              <a:rPr lang="sv-SE"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keagungannya</a:t>
            </a:r>
            <a:endParaRPr lang="sv-SE"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endPar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609600" y="2398693"/>
            <a:ext cx="8001000" cy="954107"/>
          </a:xfrm>
          <a:prstGeom prst="rect">
            <a:avLst/>
          </a:prstGeom>
          <a:solidFill>
            <a:schemeClr val="accent6">
              <a:lumMod val="20000"/>
              <a:lumOff val="80000"/>
              <a:alpha val="80000"/>
            </a:schemeClr>
          </a:solidFill>
        </p:spPr>
        <p:txBody>
          <a:bodyPr wrap="square">
            <a:spAutoFit/>
          </a:bodyPr>
          <a:lstStyle/>
          <a:p>
            <a:pPr algn="just"/>
            <a:r>
              <a:rPr lang="sv-SE" sz="2400" b="1" dirty="0">
                <a:ln w="1905"/>
                <a:solidFill>
                  <a:srgbClr val="FF0000"/>
                </a:solidFill>
                <a:effectLst>
                  <a:innerShdw blurRad="69850" dist="43180" dir="5400000">
                    <a:srgbClr val="000000">
                      <a:alpha val="65000"/>
                    </a:srgbClr>
                  </a:innerShdw>
                </a:effectLst>
              </a:rPr>
              <a:t>Kedua </a:t>
            </a:r>
            <a:r>
              <a:rPr lang="sv-SE" sz="2400" b="1" dirty="0" smtClean="0">
                <a:ln w="1905"/>
                <a:solidFill>
                  <a:srgbClr val="FF0000"/>
                </a:solidFill>
                <a:effectLst>
                  <a:innerShdw blurRad="69850" dist="43180" dir="5400000">
                    <a:srgbClr val="000000">
                      <a:alpha val="65000"/>
                    </a:srgbClr>
                  </a:innerShdw>
                </a:effectLst>
              </a:rPr>
              <a:t>:  </a:t>
            </a:r>
            <a:r>
              <a:rPr lang="sv-SE" sz="2800" b="1" dirty="0" smtClean="0">
                <a:ln w="1905"/>
                <a:solidFill>
                  <a:srgbClr val="7030A0"/>
                </a:solidFill>
                <a:effectLst>
                  <a:innerShdw blurRad="69850" dist="43180" dir="5400000">
                    <a:srgbClr val="000000">
                      <a:alpha val="65000"/>
                    </a:srgbClr>
                  </a:innerShdw>
                </a:effectLst>
              </a:rPr>
              <a:t>Beramal </a:t>
            </a:r>
            <a:r>
              <a:rPr lang="sv-SE" sz="2800" b="1" dirty="0">
                <a:ln w="1905"/>
                <a:solidFill>
                  <a:srgbClr val="7030A0"/>
                </a:solidFill>
                <a:effectLst>
                  <a:innerShdw blurRad="69850" dist="43180" dir="5400000">
                    <a:srgbClr val="000000">
                      <a:alpha val="65000"/>
                    </a:srgbClr>
                  </a:innerShdw>
                </a:effectLst>
              </a:rPr>
              <a:t>dengan lebih sempurna dan </a:t>
            </a:r>
            <a:r>
              <a:rPr lang="sv-SE" sz="2800" b="1" dirty="0" smtClean="0">
                <a:ln w="1905"/>
                <a:solidFill>
                  <a:srgbClr val="7030A0"/>
                </a:solidFill>
                <a:effectLst>
                  <a:innerShdw blurRad="69850" dist="43180" dir="5400000">
                    <a:srgbClr val="000000">
                      <a:alpha val="65000"/>
                    </a:srgbClr>
                  </a:innerShdw>
                </a:effectLst>
              </a:rPr>
              <a:t>		   berterusan</a:t>
            </a:r>
          </a:p>
        </p:txBody>
      </p:sp>
      <p:sp>
        <p:nvSpPr>
          <p:cNvPr id="7" name="Rectangle 6"/>
          <p:cNvSpPr/>
          <p:nvPr/>
        </p:nvSpPr>
        <p:spPr>
          <a:xfrm>
            <a:off x="609600" y="3541693"/>
            <a:ext cx="8001000" cy="954107"/>
          </a:xfrm>
          <a:prstGeom prst="rect">
            <a:avLst/>
          </a:prstGeom>
          <a:solidFill>
            <a:schemeClr val="accent6">
              <a:lumMod val="20000"/>
              <a:lumOff val="80000"/>
              <a:alpha val="80000"/>
            </a:schemeClr>
          </a:solidFill>
        </p:spPr>
        <p:txBody>
          <a:bodyPr wrap="square">
            <a:spAutoFit/>
          </a:bodyPr>
          <a:lstStyle/>
          <a:p>
            <a:pPr algn="just"/>
            <a:r>
              <a:rPr lang="fi-FI" sz="2400" b="1" dirty="0">
                <a:ln w="1905"/>
                <a:solidFill>
                  <a:srgbClr val="FF0000"/>
                </a:solidFill>
                <a:effectLst>
                  <a:innerShdw blurRad="69850" dist="43180" dir="5400000">
                    <a:srgbClr val="000000">
                      <a:alpha val="65000"/>
                    </a:srgbClr>
                  </a:innerShdw>
                </a:effectLst>
              </a:rPr>
              <a:t>Ketiga : </a:t>
            </a:r>
            <a:r>
              <a:rPr lang="fi-FI" sz="2800" b="1" dirty="0" smtClean="0">
                <a:ln w="1905"/>
                <a:solidFill>
                  <a:schemeClr val="accent5">
                    <a:lumMod val="50000"/>
                  </a:schemeClr>
                </a:solidFill>
                <a:effectLst>
                  <a:innerShdw blurRad="69850" dist="43180" dir="5400000">
                    <a:srgbClr val="000000">
                      <a:alpha val="65000"/>
                    </a:srgbClr>
                  </a:innerShdw>
                </a:effectLst>
              </a:rPr>
              <a:t>Menjauhi </a:t>
            </a:r>
            <a:r>
              <a:rPr lang="fi-FI" sz="2800" b="1" dirty="0">
                <a:ln w="1905"/>
                <a:solidFill>
                  <a:schemeClr val="accent5">
                    <a:lumMod val="50000"/>
                  </a:schemeClr>
                </a:solidFill>
                <a:effectLst>
                  <a:innerShdw blurRad="69850" dist="43180" dir="5400000">
                    <a:srgbClr val="000000">
                      <a:alpha val="65000"/>
                    </a:srgbClr>
                  </a:innerShdw>
                </a:effectLst>
              </a:rPr>
              <a:t>kerja dosa dan meninggalkan </a:t>
            </a:r>
            <a:r>
              <a:rPr lang="fi-FI" sz="2800" b="1" dirty="0" smtClean="0">
                <a:ln w="1905"/>
                <a:solidFill>
                  <a:schemeClr val="accent5">
                    <a:lumMod val="50000"/>
                  </a:schemeClr>
                </a:solidFill>
                <a:effectLst>
                  <a:innerShdw blurRad="69850" dist="43180" dir="5400000">
                    <a:srgbClr val="000000">
                      <a:alpha val="65000"/>
                    </a:srgbClr>
                  </a:innerShdw>
                </a:effectLst>
              </a:rPr>
              <a:t>		 maksiat</a:t>
            </a:r>
          </a:p>
        </p:txBody>
      </p:sp>
      <p:sp>
        <p:nvSpPr>
          <p:cNvPr id="8" name="Rectangle 7"/>
          <p:cNvSpPr/>
          <p:nvPr/>
        </p:nvSpPr>
        <p:spPr>
          <a:xfrm>
            <a:off x="609600" y="4724400"/>
            <a:ext cx="8001000" cy="954107"/>
          </a:xfrm>
          <a:prstGeom prst="rect">
            <a:avLst/>
          </a:prstGeom>
          <a:solidFill>
            <a:schemeClr val="accent6">
              <a:lumMod val="20000"/>
              <a:lumOff val="80000"/>
              <a:alpha val="80000"/>
            </a:schemeClr>
          </a:solidFill>
        </p:spPr>
        <p:txBody>
          <a:bodyPr wrap="square">
            <a:spAutoFit/>
          </a:bodyPr>
          <a:lstStyle/>
          <a:p>
            <a:pPr algn="just"/>
            <a:r>
              <a:rPr lang="fi-FI" sz="2400" b="1" dirty="0">
                <a:ln w="1905"/>
                <a:solidFill>
                  <a:srgbClr val="FF0000"/>
                </a:solidFill>
                <a:effectLst>
                  <a:innerShdw blurRad="69850" dist="43180" dir="5400000">
                    <a:srgbClr val="000000">
                      <a:alpha val="65000"/>
                    </a:srgbClr>
                  </a:innerShdw>
                </a:effectLst>
              </a:rPr>
              <a:t>Keempat : </a:t>
            </a:r>
            <a:r>
              <a:rPr lang="fi-FI" sz="2800" b="1" dirty="0" smtClean="0">
                <a:ln w="1905"/>
                <a:solidFill>
                  <a:schemeClr val="accent3">
                    <a:lumMod val="50000"/>
                  </a:schemeClr>
                </a:solidFill>
                <a:effectLst>
                  <a:innerShdw blurRad="69850" dist="43180" dir="5400000">
                    <a:srgbClr val="000000">
                      <a:alpha val="65000"/>
                    </a:srgbClr>
                  </a:innerShdw>
                </a:effectLst>
              </a:rPr>
              <a:t>Bertambah </a:t>
            </a:r>
            <a:r>
              <a:rPr lang="fi-FI" sz="2800" b="1" dirty="0">
                <a:ln w="1905"/>
                <a:solidFill>
                  <a:schemeClr val="accent3">
                    <a:lumMod val="50000"/>
                  </a:schemeClr>
                </a:solidFill>
                <a:effectLst>
                  <a:innerShdw blurRad="69850" dist="43180" dir="5400000">
                    <a:srgbClr val="000000">
                      <a:alpha val="65000"/>
                    </a:srgbClr>
                  </a:innerShdw>
                </a:effectLst>
              </a:rPr>
              <a:t>keyakinan </a:t>
            </a:r>
            <a:r>
              <a:rPr lang="fi-FI" sz="2800" b="1" dirty="0" smtClean="0">
                <a:ln w="1905"/>
                <a:solidFill>
                  <a:schemeClr val="accent3">
                    <a:lumMod val="50000"/>
                  </a:schemeClr>
                </a:solidFill>
                <a:effectLst>
                  <a:innerShdw blurRad="69850" dist="43180" dir="5400000">
                    <a:srgbClr val="000000">
                      <a:alpha val="65000"/>
                    </a:srgbClr>
                  </a:innerShdw>
                </a:effectLst>
              </a:rPr>
              <a:t>dengan kebenaran 	        hakikat </a:t>
            </a:r>
            <a:r>
              <a:rPr lang="fi-FI" sz="2800" b="1" dirty="0">
                <a:ln w="1905"/>
                <a:solidFill>
                  <a:schemeClr val="accent3">
                    <a:lumMod val="50000"/>
                  </a:schemeClr>
                </a:solidFill>
                <a:effectLst>
                  <a:innerShdw blurRad="69850" dist="43180" dir="5400000">
                    <a:srgbClr val="000000">
                      <a:alpha val="65000"/>
                    </a:srgbClr>
                  </a:innerShdw>
                </a:effectLst>
              </a:rPr>
              <a:t>iman.</a:t>
            </a:r>
            <a:endParaRPr lang="en-MY" sz="2800" b="1" dirty="0">
              <a:ln w="1905"/>
              <a:solidFill>
                <a:schemeClr val="accent3">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6839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533400" y="228600"/>
            <a:ext cx="8229600" cy="762000"/>
          </a:xfrm>
          <a:prstGeom prst="cloudCallout">
            <a:avLst>
              <a:gd name="adj1" fmla="val -5418"/>
              <a:gd name="adj2" fmla="val 95686"/>
            </a:avLst>
          </a:prstGeom>
          <a:blipFill dpi="0" rotWithShape="1">
            <a:blip r:embed="rId3">
              <a:alphaModFix amt="74000"/>
              <a:duotone>
                <a:prstClr val="black"/>
                <a:schemeClr val="accent3">
                  <a:tint val="45000"/>
                  <a:satMod val="400000"/>
                </a:schemeClr>
              </a:duotone>
              <a:extLst>
                <a:ext uri="{BEBA8EAE-BF5A-486C-A8C5-ECC9F3942E4B}">
                  <a14:imgProps xmlns:a14="http://schemas.microsoft.com/office/drawing/2010/main">
                    <a14:imgLayer r:embed="rId4">
                      <a14:imgEffect>
                        <a14:artisticPencilGrayscale/>
                      </a14:imgEffect>
                    </a14:imgLayer>
                  </a14:imgProps>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Tafakkur</a:t>
            </a:r>
            <a:endParaRPr lang="en-US" sz="3600" dirty="0"/>
          </a:p>
        </p:txBody>
      </p:sp>
      <p:sp>
        <p:nvSpPr>
          <p:cNvPr id="8" name="Rectangle 7"/>
          <p:cNvSpPr/>
          <p:nvPr/>
        </p:nvSpPr>
        <p:spPr>
          <a:xfrm>
            <a:off x="609600" y="3922693"/>
            <a:ext cx="8053450" cy="954107"/>
          </a:xfrm>
          <a:prstGeom prst="rect">
            <a:avLst/>
          </a:prstGeom>
          <a:solidFill>
            <a:schemeClr val="accent6">
              <a:lumMod val="20000"/>
              <a:lumOff val="80000"/>
              <a:alpha val="80000"/>
            </a:schemeClr>
          </a:solidFill>
        </p:spPr>
        <p:txBody>
          <a:bodyPr wrap="square">
            <a:spAutoFit/>
          </a:bodyPr>
          <a:lstStyle/>
          <a:p>
            <a:pPr algn="just"/>
            <a:r>
              <a:rPr lang="fi-FI" sz="2400" b="1" dirty="0" smtClean="0">
                <a:ln w="1905"/>
                <a:solidFill>
                  <a:srgbClr val="FF0000"/>
                </a:solidFill>
                <a:effectLst>
                  <a:innerShdw blurRad="69850" dist="43180" dir="5400000">
                    <a:srgbClr val="000000">
                      <a:alpha val="65000"/>
                    </a:srgbClr>
                  </a:innerShdw>
                </a:effectLst>
              </a:rPr>
              <a:t>Ketujuh : </a:t>
            </a:r>
            <a:r>
              <a:rPr lang="es-ES" sz="2800" b="1" dirty="0" err="1" smtClean="0">
                <a:ln w="1905"/>
                <a:solidFill>
                  <a:schemeClr val="accent3">
                    <a:lumMod val="50000"/>
                  </a:schemeClr>
                </a:solidFill>
                <a:effectLst>
                  <a:innerShdw blurRad="69850" dist="43180" dir="5400000">
                    <a:srgbClr val="000000">
                      <a:alpha val="65000"/>
                    </a:srgbClr>
                  </a:innerShdw>
                </a:effectLst>
              </a:rPr>
              <a:t>Membuat</a:t>
            </a:r>
            <a:r>
              <a:rPr lang="es-ES" sz="2800" b="1" dirty="0" smtClean="0">
                <a:ln w="1905"/>
                <a:solidFill>
                  <a:schemeClr val="accent3">
                    <a:lumMod val="50000"/>
                  </a:schemeClr>
                </a:solidFill>
                <a:effectLst>
                  <a:innerShdw blurRad="69850" dist="43180" dir="5400000">
                    <a:srgbClr val="000000">
                      <a:alpha val="65000"/>
                    </a:srgbClr>
                  </a:innerShdw>
                </a:effectLst>
              </a:rPr>
              <a:t> </a:t>
            </a:r>
            <a:r>
              <a:rPr lang="es-ES" sz="2800" b="1" dirty="0" err="1">
                <a:ln w="1905"/>
                <a:solidFill>
                  <a:schemeClr val="accent3">
                    <a:lumMod val="50000"/>
                  </a:schemeClr>
                </a:solidFill>
                <a:effectLst>
                  <a:innerShdw blurRad="69850" dist="43180" dir="5400000">
                    <a:srgbClr val="000000">
                      <a:alpha val="65000"/>
                    </a:srgbClr>
                  </a:innerShdw>
                </a:effectLst>
              </a:rPr>
              <a:t>pembetulan</a:t>
            </a:r>
            <a:r>
              <a:rPr lang="es-ES" sz="2800" b="1" dirty="0">
                <a:ln w="1905"/>
                <a:solidFill>
                  <a:schemeClr val="accent3">
                    <a:lumMod val="50000"/>
                  </a:schemeClr>
                </a:solidFill>
                <a:effectLst>
                  <a:innerShdw blurRad="69850" dist="43180" dir="5400000">
                    <a:srgbClr val="000000">
                      <a:alpha val="65000"/>
                    </a:srgbClr>
                  </a:innerShdw>
                </a:effectLst>
              </a:rPr>
              <a:t> dan </a:t>
            </a:r>
            <a:r>
              <a:rPr lang="es-ES" sz="2800" b="1" dirty="0" err="1">
                <a:ln w="1905"/>
                <a:solidFill>
                  <a:schemeClr val="accent3">
                    <a:lumMod val="50000"/>
                  </a:schemeClr>
                </a:solidFill>
                <a:effectLst>
                  <a:innerShdw blurRad="69850" dist="43180" dir="5400000">
                    <a:srgbClr val="000000">
                      <a:alpha val="65000"/>
                    </a:srgbClr>
                  </a:innerShdw>
                </a:effectLst>
              </a:rPr>
              <a:t>penambahbaikan</a:t>
            </a:r>
            <a:r>
              <a:rPr lang="es-ES" sz="2800" b="1" dirty="0">
                <a:ln w="1905"/>
                <a:solidFill>
                  <a:schemeClr val="accent3">
                    <a:lumMod val="50000"/>
                  </a:schemeClr>
                </a:solidFill>
                <a:effectLst>
                  <a:innerShdw blurRad="69850" dist="43180" dir="5400000">
                    <a:srgbClr val="000000">
                      <a:alpha val="65000"/>
                    </a:srgbClr>
                  </a:innerShdw>
                </a:effectLst>
              </a:rPr>
              <a:t> </a:t>
            </a:r>
            <a:r>
              <a:rPr lang="es-ES" sz="2800" b="1" dirty="0" smtClean="0">
                <a:ln w="1905"/>
                <a:solidFill>
                  <a:schemeClr val="accent3">
                    <a:lumMod val="50000"/>
                  </a:schemeClr>
                </a:solidFill>
                <a:effectLst>
                  <a:innerShdw blurRad="69850" dist="43180" dir="5400000">
                    <a:srgbClr val="000000">
                      <a:alpha val="65000"/>
                    </a:srgbClr>
                  </a:innerShdw>
                </a:effectLst>
              </a:rPr>
              <a:t>	    </a:t>
            </a:r>
            <a:r>
              <a:rPr lang="es-ES" sz="2800" b="1" dirty="0" err="1" smtClean="0">
                <a:ln w="1905"/>
                <a:solidFill>
                  <a:schemeClr val="accent3">
                    <a:lumMod val="50000"/>
                  </a:schemeClr>
                </a:solidFill>
                <a:effectLst>
                  <a:innerShdw blurRad="69850" dist="43180" dir="5400000">
                    <a:srgbClr val="000000">
                      <a:alpha val="65000"/>
                    </a:srgbClr>
                  </a:innerShdw>
                </a:effectLst>
              </a:rPr>
              <a:t>diri</a:t>
            </a:r>
            <a:r>
              <a:rPr lang="es-ES" sz="2800" b="1" dirty="0" smtClean="0">
                <a:ln w="1905"/>
                <a:solidFill>
                  <a:schemeClr val="accent3">
                    <a:lumMod val="50000"/>
                  </a:schemeClr>
                </a:solidFill>
                <a:effectLst>
                  <a:innerShdw blurRad="69850" dist="43180" dir="5400000">
                    <a:srgbClr val="000000">
                      <a:alpha val="65000"/>
                    </a:srgbClr>
                  </a:innerShdw>
                </a:effectLst>
              </a:rPr>
              <a:t> </a:t>
            </a:r>
            <a:r>
              <a:rPr lang="es-ES" sz="2800" b="1" dirty="0" err="1">
                <a:ln w="1905"/>
                <a:solidFill>
                  <a:schemeClr val="accent3">
                    <a:lumMod val="50000"/>
                  </a:schemeClr>
                </a:solidFill>
                <a:effectLst>
                  <a:innerShdw blurRad="69850" dist="43180" dir="5400000">
                    <a:srgbClr val="000000">
                      <a:alpha val="65000"/>
                    </a:srgbClr>
                  </a:innerShdw>
                </a:effectLst>
              </a:rPr>
              <a:t>serta</a:t>
            </a:r>
            <a:r>
              <a:rPr lang="es-ES" sz="2800" b="1" dirty="0">
                <a:ln w="1905"/>
                <a:solidFill>
                  <a:schemeClr val="accent3">
                    <a:lumMod val="50000"/>
                  </a:schemeClr>
                </a:solidFill>
                <a:effectLst>
                  <a:innerShdw blurRad="69850" dist="43180" dir="5400000">
                    <a:srgbClr val="000000">
                      <a:alpha val="65000"/>
                    </a:srgbClr>
                  </a:innerShdw>
                </a:effectLst>
              </a:rPr>
              <a:t> hala </a:t>
            </a:r>
            <a:r>
              <a:rPr lang="es-ES" sz="2800" b="1" dirty="0" err="1">
                <a:ln w="1905"/>
                <a:solidFill>
                  <a:schemeClr val="accent3">
                    <a:lumMod val="50000"/>
                  </a:schemeClr>
                </a:solidFill>
                <a:effectLst>
                  <a:innerShdw blurRad="69850" dist="43180" dir="5400000">
                    <a:srgbClr val="000000">
                      <a:alpha val="65000"/>
                    </a:srgbClr>
                  </a:innerShdw>
                </a:effectLst>
              </a:rPr>
              <a:t>tuju</a:t>
            </a:r>
            <a:r>
              <a:rPr lang="es-ES" sz="2800" b="1" dirty="0">
                <a:ln w="1905"/>
                <a:solidFill>
                  <a:schemeClr val="accent3">
                    <a:lumMod val="50000"/>
                  </a:schemeClr>
                </a:solidFill>
                <a:effectLst>
                  <a:innerShdw blurRad="69850" dist="43180" dir="5400000">
                    <a:srgbClr val="000000">
                      <a:alpha val="65000"/>
                    </a:srgbClr>
                  </a:innerShdw>
                </a:effectLst>
              </a:rPr>
              <a:t> masa </a:t>
            </a:r>
            <a:r>
              <a:rPr lang="es-ES" sz="2800" b="1" dirty="0" err="1" smtClean="0">
                <a:ln w="1905"/>
                <a:solidFill>
                  <a:schemeClr val="accent3">
                    <a:lumMod val="50000"/>
                  </a:schemeClr>
                </a:solidFill>
                <a:effectLst>
                  <a:innerShdw blurRad="69850" dist="43180" dir="5400000">
                    <a:srgbClr val="000000">
                      <a:alpha val="65000"/>
                    </a:srgbClr>
                  </a:innerShdw>
                </a:effectLst>
              </a:rPr>
              <a:t>depan</a:t>
            </a:r>
            <a:endParaRPr lang="en-MY" sz="2800" b="1" dirty="0">
              <a:ln w="1905"/>
              <a:solidFill>
                <a:schemeClr val="accent3">
                  <a:lumMod val="50000"/>
                </a:schemeClr>
              </a:solidFill>
              <a:effectLst>
                <a:innerShdw blurRad="69850" dist="43180" dir="5400000">
                  <a:srgbClr val="000000">
                    <a:alpha val="65000"/>
                  </a:srgbClr>
                </a:innerShdw>
              </a:effectLst>
            </a:endParaRPr>
          </a:p>
        </p:txBody>
      </p:sp>
      <p:sp>
        <p:nvSpPr>
          <p:cNvPr id="9" name="Rectangle 8"/>
          <p:cNvSpPr/>
          <p:nvPr/>
        </p:nvSpPr>
        <p:spPr>
          <a:xfrm>
            <a:off x="609600" y="1600200"/>
            <a:ext cx="8053450" cy="892552"/>
          </a:xfrm>
          <a:prstGeom prst="rect">
            <a:avLst/>
          </a:prstGeom>
          <a:solidFill>
            <a:schemeClr val="accent6">
              <a:lumMod val="20000"/>
              <a:lumOff val="80000"/>
              <a:alpha val="80000"/>
            </a:schemeClr>
          </a:solidFill>
        </p:spPr>
        <p:txBody>
          <a:bodyPr wrap="square">
            <a:spAutoFit/>
          </a:bodyPr>
          <a:lstStyle/>
          <a:p>
            <a:pPr algn="just"/>
            <a:r>
              <a:rPr lang="fi-FI" sz="2400" b="1" dirty="0">
                <a:ln w="1905"/>
                <a:solidFill>
                  <a:srgbClr val="FF0000"/>
                </a:solidFill>
                <a:effectLst>
                  <a:innerShdw blurRad="69850" dist="43180" dir="5400000">
                    <a:srgbClr val="000000">
                      <a:alpha val="65000"/>
                    </a:srgbClr>
                  </a:innerShdw>
                </a:effectLst>
              </a:rPr>
              <a:t>Kelima : </a:t>
            </a:r>
            <a:r>
              <a:rPr lang="fi-FI" sz="2800" b="1" dirty="0" smtClean="0">
                <a:ln w="1905"/>
                <a:solidFill>
                  <a:schemeClr val="accent1"/>
                </a:solidFill>
                <a:effectLst>
                  <a:innerShdw blurRad="69850" dist="43180" dir="5400000">
                    <a:srgbClr val="000000">
                      <a:alpha val="65000"/>
                    </a:srgbClr>
                  </a:innerShdw>
                </a:effectLst>
              </a:rPr>
              <a:t>Melembutkan </a:t>
            </a:r>
            <a:r>
              <a:rPr lang="fi-FI" sz="2800" b="1" dirty="0">
                <a:ln w="1905"/>
                <a:solidFill>
                  <a:schemeClr val="accent1"/>
                </a:solidFill>
                <a:effectLst>
                  <a:innerShdw blurRad="69850" dist="43180" dir="5400000">
                    <a:srgbClr val="000000">
                      <a:alpha val="65000"/>
                    </a:srgbClr>
                  </a:innerShdw>
                </a:effectLst>
              </a:rPr>
              <a:t>hati yang </a:t>
            </a:r>
            <a:r>
              <a:rPr lang="fi-FI" sz="2800" b="1" dirty="0" smtClean="0">
                <a:ln w="1905"/>
                <a:solidFill>
                  <a:schemeClr val="accent1"/>
                </a:solidFill>
                <a:effectLst>
                  <a:innerShdw blurRad="69850" dist="43180" dir="5400000">
                    <a:srgbClr val="000000">
                      <a:alpha val="65000"/>
                    </a:srgbClr>
                  </a:innerShdw>
                </a:effectLst>
              </a:rPr>
              <a:t>keras</a:t>
            </a:r>
          </a:p>
          <a:p>
            <a:pPr algn="just"/>
            <a:endPar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609600" y="2743200"/>
            <a:ext cx="8001000" cy="954107"/>
          </a:xfrm>
          <a:prstGeom prst="rect">
            <a:avLst/>
          </a:prstGeom>
          <a:solidFill>
            <a:schemeClr val="accent6">
              <a:lumMod val="20000"/>
              <a:lumOff val="80000"/>
              <a:alpha val="80000"/>
            </a:schemeClr>
          </a:solidFill>
        </p:spPr>
        <p:txBody>
          <a:bodyPr wrap="square">
            <a:spAutoFit/>
          </a:bodyPr>
          <a:lstStyle/>
          <a:p>
            <a:pPr algn="just"/>
            <a:r>
              <a:rPr lang="fi-FI" sz="2400" b="1" dirty="0">
                <a:ln w="1905"/>
                <a:solidFill>
                  <a:srgbClr val="FF0000"/>
                </a:solidFill>
                <a:effectLst>
                  <a:innerShdw blurRad="69850" dist="43180" dir="5400000">
                    <a:srgbClr val="000000">
                      <a:alpha val="65000"/>
                    </a:srgbClr>
                  </a:innerShdw>
                </a:effectLst>
              </a:rPr>
              <a:t>Keenam : </a:t>
            </a:r>
            <a:r>
              <a:rPr lang="fi-FI" sz="2800" b="1" dirty="0" smtClean="0">
                <a:ln w="1905"/>
                <a:solidFill>
                  <a:schemeClr val="accent1">
                    <a:lumMod val="50000"/>
                  </a:schemeClr>
                </a:solidFill>
                <a:effectLst>
                  <a:innerShdw blurRad="69850" dist="43180" dir="5400000">
                    <a:srgbClr val="000000">
                      <a:alpha val="65000"/>
                    </a:srgbClr>
                  </a:innerShdw>
                </a:effectLst>
              </a:rPr>
              <a:t>Membuat </a:t>
            </a:r>
            <a:r>
              <a:rPr lang="fi-FI" sz="2800" b="1" dirty="0">
                <a:ln w="1905"/>
                <a:solidFill>
                  <a:schemeClr val="accent1">
                    <a:lumMod val="50000"/>
                  </a:schemeClr>
                </a:solidFill>
                <a:effectLst>
                  <a:innerShdw blurRad="69850" dist="43180" dir="5400000">
                    <a:srgbClr val="000000">
                      <a:alpha val="65000"/>
                    </a:srgbClr>
                  </a:innerShdw>
                </a:effectLst>
              </a:rPr>
              <a:t>semakan terhadap kekurangan </a:t>
            </a:r>
            <a:r>
              <a:rPr lang="fi-FI" sz="2800" b="1" dirty="0" smtClean="0">
                <a:ln w="1905"/>
                <a:solidFill>
                  <a:schemeClr val="accent1">
                    <a:lumMod val="50000"/>
                  </a:schemeClr>
                </a:solidFill>
                <a:effectLst>
                  <a:innerShdw blurRad="69850" dist="43180" dir="5400000">
                    <a:srgbClr val="000000">
                      <a:alpha val="65000"/>
                    </a:srgbClr>
                  </a:innerShdw>
                </a:effectLst>
              </a:rPr>
              <a:t>	       dan kelemahan diri</a:t>
            </a:r>
            <a:endParaRPr lang="en-MY" sz="2800" b="1" dirty="0">
              <a:ln w="1905"/>
              <a:solidFill>
                <a:schemeClr val="accent1">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0649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9180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6000" r="-1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97712" y="990600"/>
            <a:ext cx="86106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وَأَشْهَدُ أَنَّ مُحَمَّدًا عَبْدُهُ وَرَسُوْلُهُ </a:t>
            </a:r>
          </a:p>
        </p:txBody>
      </p:sp>
      <p:sp>
        <p:nvSpPr>
          <p:cNvPr id="5" name="TextBox 4"/>
          <p:cNvSpPr txBox="1"/>
          <p:nvPr/>
        </p:nvSpPr>
        <p:spPr>
          <a:xfrm>
            <a:off x="304800" y="3429000"/>
            <a:ext cx="8610600" cy="3108543"/>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endPar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63231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4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endParaRPr lang="ms-MY" sz="2400" b="1" dirty="0" smtClean="0">
              <a:solidFill>
                <a:schemeClr val="bg1">
                  <a:lumMod val="50000"/>
                </a:schemeClr>
              </a:solidFill>
            </a:endParaRPr>
          </a:p>
          <a:p>
            <a:pPr algn="just"/>
            <a:endParaRPr lang="ms-MY" sz="2400" b="1" dirty="0">
              <a:solidFill>
                <a:schemeClr val="bg1">
                  <a:lumMod val="50000"/>
                </a:schemeClr>
              </a:solidFill>
            </a:endParaRPr>
          </a:p>
          <a:p>
            <a:pPr algn="just"/>
            <a:r>
              <a:rPr lang="ms-MY" sz="2400" b="1" dirty="0">
                <a:solidFill>
                  <a:schemeClr val="bg1">
                    <a:lumMod val="50000"/>
                  </a:schemeClr>
                </a:solidFill>
              </a:rPr>
              <a:t>Ya Allah! Kurniakanlah kepada kami rezeki yang halal lagi diberkati</a:t>
            </a:r>
            <a:r>
              <a:rPr lang="ms-MY" sz="2400" b="1" dirty="0" smtClean="0">
                <a:solidFill>
                  <a:schemeClr val="bg1">
                    <a:lumMod val="50000"/>
                  </a:schemeClr>
                </a:solidFill>
              </a:rPr>
              <a:t>, jauhilah </a:t>
            </a:r>
            <a:r>
              <a:rPr lang="ms-MY" sz="2400" b="1" dirty="0">
                <a:solidFill>
                  <a:schemeClr val="bg1">
                    <a:lumMod val="50000"/>
                  </a:schemeClr>
                </a:solidFill>
              </a:rPr>
              <a:t>kami daripada perbuatan rasuah dan salah guna kuasa kerana </a:t>
            </a:r>
            <a:r>
              <a:rPr lang="ms-MY" sz="2400" b="1" dirty="0" smtClean="0">
                <a:solidFill>
                  <a:schemeClr val="bg1">
                    <a:lumMod val="50000"/>
                  </a:schemeClr>
                </a:solidFill>
              </a:rPr>
              <a:t>ini adalah </a:t>
            </a:r>
            <a:r>
              <a:rPr lang="ms-MY" sz="2400" b="1" dirty="0">
                <a:solidFill>
                  <a:schemeClr val="bg1">
                    <a:lumMod val="50000"/>
                  </a:schemeClr>
                </a:solidFill>
              </a:rPr>
              <a:t>suatu </a:t>
            </a:r>
            <a:r>
              <a:rPr lang="ms-MY" sz="2400" b="1" dirty="0" smtClean="0">
                <a:solidFill>
                  <a:schemeClr val="bg1">
                    <a:lumMod val="50000"/>
                  </a:schemeClr>
                </a:solidFill>
              </a:rPr>
              <a:t>perbuatan khianat </a:t>
            </a:r>
            <a:r>
              <a:rPr lang="ms-MY" sz="2400" b="1" dirty="0">
                <a:solidFill>
                  <a:schemeClr val="bg1">
                    <a:lumMod val="50000"/>
                  </a:schemeClr>
                </a:solidFill>
              </a:rPr>
              <a:t>kepada amanah yang </a:t>
            </a:r>
            <a:r>
              <a:rPr lang="ms-MY" sz="2400" b="1" dirty="0" smtClean="0">
                <a:solidFill>
                  <a:schemeClr val="bg1">
                    <a:lumMod val="50000"/>
                  </a:schemeClr>
                </a:solidFill>
              </a:rPr>
              <a:t>diberikan</a:t>
            </a:r>
          </a:p>
          <a:p>
            <a:pPr algn="just"/>
            <a:endParaRPr lang="ms-MY" sz="2400" b="1" dirty="0">
              <a:solidFill>
                <a:schemeClr val="bg1">
                  <a:lumMod val="50000"/>
                </a:schemeClr>
              </a:solidFill>
            </a:endParaRPr>
          </a:p>
          <a:p>
            <a:pPr algn="just"/>
            <a:r>
              <a:rPr lang="ms-MY" sz="2400" b="1" dirty="0">
                <a:solidFill>
                  <a:schemeClr val="bg1">
                    <a:lumMod val="50000"/>
                  </a:schemeClr>
                </a:solidFill>
              </a:rPr>
              <a:t>Ya Allah, bantu dan kasihilah kami </a:t>
            </a:r>
            <a:r>
              <a:rPr lang="ms-MY" sz="2400" b="1" dirty="0" smtClean="0">
                <a:solidFill>
                  <a:schemeClr val="bg1">
                    <a:lumMod val="50000"/>
                  </a:schemeClr>
                </a:solidFill>
              </a:rPr>
              <a:t>dan </a:t>
            </a:r>
            <a:r>
              <a:rPr lang="ms-MY" sz="2400" b="1" dirty="0">
                <a:solidFill>
                  <a:schemeClr val="bg1">
                    <a:lumMod val="50000"/>
                  </a:schemeClr>
                </a:solidFill>
              </a:rPr>
              <a:t>seluruh ummat Islam dari </a:t>
            </a:r>
            <a:r>
              <a:rPr lang="ms-MY" sz="2400" b="1" dirty="0" smtClean="0">
                <a:solidFill>
                  <a:schemeClr val="bg1">
                    <a:lumMod val="50000"/>
                  </a:schemeClr>
                </a:solidFill>
              </a:rPr>
              <a:t>kesusahan, wabak </a:t>
            </a:r>
            <a:r>
              <a:rPr lang="ms-MY" sz="2400" b="1" dirty="0">
                <a:solidFill>
                  <a:schemeClr val="bg1">
                    <a:lumMod val="50000"/>
                  </a:schemeClr>
                </a:solidFill>
              </a:rPr>
              <a:t>dan bala bencana. Lenyapkanlah </a:t>
            </a:r>
            <a:r>
              <a:rPr lang="ms-MY" sz="2400" b="1" dirty="0" smtClean="0">
                <a:solidFill>
                  <a:schemeClr val="bg1">
                    <a:lumMod val="50000"/>
                  </a:schemeClr>
                </a:solidFill>
              </a:rPr>
              <a:t>wabak </a:t>
            </a:r>
            <a:r>
              <a:rPr lang="ms-MY" sz="24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solidFill>
            <a:schemeClr val="tx1">
              <a:lumMod val="50000"/>
              <a:lumOff val="50000"/>
              <a:alpha val="56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14369" y="1143000"/>
            <a:ext cx="8701031" cy="1446550"/>
          </a:xfrm>
          <a:prstGeom prst="rect">
            <a:avLst/>
          </a:prstGeom>
          <a:solidFill>
            <a:srgbClr val="002060">
              <a:alpha val="48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مُحَمّدٍ وَعَلَى آلِهِ وَأَصْحَابِهِ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تَبِعَهُمْ بِإِحْسَانٍ إِلَى يَوْمِ الدّيْن</a:t>
            </a:r>
          </a:p>
        </p:txBody>
      </p:sp>
      <p:sp>
        <p:nvSpPr>
          <p:cNvPr id="4" name="TextBox 3"/>
          <p:cNvSpPr txBox="1"/>
          <p:nvPr/>
        </p:nvSpPr>
        <p:spPr>
          <a:xfrm>
            <a:off x="380999" y="3352800"/>
            <a:ext cx="8458201"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a:t>
            </a:r>
          </a:p>
          <a:p>
            <a:pPr algn="ctr" fontAlgn="auto">
              <a:spcBef>
                <a:spcPts val="0"/>
              </a:spcBef>
              <a:spcAft>
                <a:spcPts val="0"/>
              </a:spcAft>
              <a:defRPr/>
            </a:pP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237617" y="1066800"/>
            <a:ext cx="8617635" cy="1754326"/>
          </a:xfrm>
          <a:prstGeom prst="rect">
            <a:avLst/>
          </a:prstGeom>
          <a:solidFill>
            <a:srgbClr val="7030A0">
              <a:alpha val="51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اُوْصِيْكُمْ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وَإِيَّايَ بِتَقْوَى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47781" y="3733800"/>
            <a:ext cx="8723305" cy="2062103"/>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meraih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 name="Rectangle 9"/>
          <p:cNvSpPr/>
          <p:nvPr/>
        </p:nvSpPr>
        <p:spPr>
          <a:xfrm>
            <a:off x="2178928" y="1532930"/>
            <a:ext cx="4879104" cy="1015663"/>
          </a:xfrm>
          <a:prstGeom prst="rect">
            <a:avLst/>
          </a:prstGeom>
        </p:spPr>
        <p:txBody>
          <a:bodyPr wrap="square">
            <a:spAutoFit/>
          </a:bodyPr>
          <a:lstStyle/>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14 Januari 2022</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11 Jamadil Akhir 1443</a:t>
            </a:r>
          </a:p>
        </p:txBody>
      </p:sp>
      <p:sp>
        <p:nvSpPr>
          <p:cNvPr id="4" name="Rectangle 3"/>
          <p:cNvSpPr/>
          <p:nvPr/>
        </p:nvSpPr>
        <p:spPr>
          <a:xfrm>
            <a:off x="762000" y="763489"/>
            <a:ext cx="789508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Tajuk</a:t>
            </a:r>
            <a:r>
              <a:rPr lang="en-US" sz="4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Khutbah </a:t>
            </a:r>
            <a:r>
              <a:rPr lang="en-US" sz="44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Hari</a:t>
            </a:r>
            <a:r>
              <a:rPr lang="en-US" sz="4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44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Ini</a:t>
            </a:r>
            <a:r>
              <a:rPr lang="en-US" sz="4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endPar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2" name="Rectangle 1"/>
          <p:cNvSpPr/>
          <p:nvPr/>
        </p:nvSpPr>
        <p:spPr>
          <a:xfrm>
            <a:off x="579879" y="3124200"/>
            <a:ext cx="8077201" cy="2585323"/>
          </a:xfrm>
          <a:prstGeom prst="rect">
            <a:avLst/>
          </a:prstGeom>
          <a:noFill/>
        </p:spPr>
        <p:txBody>
          <a:bodyPr wrap="squar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p>
            <a:pPr algn="ctr"/>
            <a:r>
              <a:rPr lang="en-US" sz="5400" b="1" i="1" spc="150" dirty="0">
                <a:ln w="11430"/>
                <a:solidFill>
                  <a:srgbClr val="F8F8F8"/>
                </a:solidFill>
                <a:effectLst>
                  <a:outerShdw blurRad="25400" algn="tl" rotWithShape="0">
                    <a:srgbClr val="000000">
                      <a:alpha val="43000"/>
                    </a:srgbClr>
                  </a:outerShdw>
                </a:effectLst>
                <a:latin typeface="Berlin Sans FB Demi" panose="020E0802020502020306" pitchFamily="34" charset="0"/>
              </a:rPr>
              <a:t>“</a:t>
            </a:r>
            <a:r>
              <a:rPr lang="en-US" sz="5400" b="1" i="1" spc="150" dirty="0" err="1">
                <a:ln w="11430"/>
                <a:solidFill>
                  <a:srgbClr val="F8F8F8"/>
                </a:solidFill>
                <a:effectLst>
                  <a:outerShdw blurRad="25400" algn="tl" rotWithShape="0">
                    <a:srgbClr val="000000">
                      <a:alpha val="43000"/>
                    </a:srgbClr>
                  </a:outerShdw>
                </a:effectLst>
                <a:latin typeface="Berlin Sans FB Demi" panose="020E0802020502020306" pitchFamily="34" charset="0"/>
              </a:rPr>
              <a:t>Tafakkur</a:t>
            </a:r>
            <a:r>
              <a:rPr lang="en-US" sz="5400" b="1" i="1" spc="150" dirty="0">
                <a:ln w="11430"/>
                <a:solidFill>
                  <a:srgbClr val="F8F8F8"/>
                </a:solidFill>
                <a:effectLst>
                  <a:outerShdw blurRad="25400" algn="tl" rotWithShape="0">
                    <a:srgbClr val="000000">
                      <a:alpha val="43000"/>
                    </a:srgbClr>
                  </a:outerShdw>
                </a:effectLst>
                <a:latin typeface="Berlin Sans FB Demi" panose="020E0802020502020306" pitchFamily="34" charset="0"/>
              </a:rPr>
              <a:t> </a:t>
            </a:r>
            <a:r>
              <a:rPr lang="en-US" sz="5400" b="1" i="1" spc="150" dirty="0" err="1">
                <a:ln w="11430"/>
                <a:solidFill>
                  <a:srgbClr val="F8F8F8"/>
                </a:solidFill>
                <a:effectLst>
                  <a:outerShdw blurRad="25400" algn="tl" rotWithShape="0">
                    <a:srgbClr val="000000">
                      <a:alpha val="43000"/>
                    </a:srgbClr>
                  </a:outerShdw>
                </a:effectLst>
                <a:latin typeface="Berlin Sans FB Demi" panose="020E0802020502020306" pitchFamily="34" charset="0"/>
              </a:rPr>
              <a:t>Satu</a:t>
            </a:r>
            <a:r>
              <a:rPr lang="en-US" sz="5400" b="1" i="1" spc="150" dirty="0">
                <a:ln w="11430"/>
                <a:solidFill>
                  <a:srgbClr val="F8F8F8"/>
                </a:solidFill>
                <a:effectLst>
                  <a:outerShdw blurRad="25400" algn="tl" rotWithShape="0">
                    <a:srgbClr val="000000">
                      <a:alpha val="43000"/>
                    </a:srgbClr>
                  </a:outerShdw>
                </a:effectLst>
                <a:latin typeface="Berlin Sans FB Demi" panose="020E0802020502020306" pitchFamily="34" charset="0"/>
              </a:rPr>
              <a:t> </a:t>
            </a:r>
            <a:r>
              <a:rPr lang="en-US" sz="5400" b="1" i="1" spc="150" dirty="0" err="1">
                <a:ln w="11430"/>
                <a:solidFill>
                  <a:srgbClr val="F8F8F8"/>
                </a:solidFill>
                <a:effectLst>
                  <a:outerShdw blurRad="25400" algn="tl" rotWithShape="0">
                    <a:srgbClr val="000000">
                      <a:alpha val="43000"/>
                    </a:srgbClr>
                  </a:outerShdw>
                </a:effectLst>
                <a:latin typeface="Berlin Sans FB Demi" panose="020E0802020502020306" pitchFamily="34" charset="0"/>
              </a:rPr>
              <a:t>Ibadat</a:t>
            </a:r>
            <a:r>
              <a:rPr lang="en-US" sz="5400" b="1" i="1" spc="150" dirty="0">
                <a:ln w="11430"/>
                <a:solidFill>
                  <a:srgbClr val="F8F8F8"/>
                </a:solidFill>
                <a:effectLst>
                  <a:outerShdw blurRad="25400" algn="tl" rotWithShape="0">
                    <a:srgbClr val="000000">
                      <a:alpha val="43000"/>
                    </a:srgbClr>
                  </a:outerShdw>
                </a:effectLst>
                <a:latin typeface="Berlin Sans FB Demi" panose="020E0802020502020306" pitchFamily="34" charset="0"/>
              </a:rPr>
              <a:t> </a:t>
            </a:r>
            <a:r>
              <a:rPr lang="en-US" sz="5400" b="1" i="1" spc="150" dirty="0" err="1">
                <a:ln w="11430"/>
                <a:solidFill>
                  <a:srgbClr val="F8F8F8"/>
                </a:solidFill>
                <a:effectLst>
                  <a:outerShdw blurRad="25400" algn="tl" rotWithShape="0">
                    <a:srgbClr val="000000">
                      <a:alpha val="43000"/>
                    </a:srgbClr>
                  </a:outerShdw>
                </a:effectLst>
                <a:latin typeface="Berlin Sans FB Demi" panose="020E0802020502020306" pitchFamily="34" charset="0"/>
              </a:rPr>
              <a:t>Nurani</a:t>
            </a:r>
            <a:r>
              <a:rPr lang="en-US" sz="5400" b="1" i="1" spc="150" dirty="0">
                <a:ln w="11430"/>
                <a:solidFill>
                  <a:srgbClr val="F8F8F8"/>
                </a:solidFill>
                <a:effectLst>
                  <a:outerShdw blurRad="25400" algn="tl" rotWithShape="0">
                    <a:srgbClr val="000000">
                      <a:alpha val="43000"/>
                    </a:srgbClr>
                  </a:outerShdw>
                </a:effectLst>
                <a:latin typeface="Berlin Sans FB Demi" panose="020E0802020502020306" pitchFamily="34" charset="0"/>
              </a:rPr>
              <a:t> </a:t>
            </a:r>
            <a:r>
              <a:rPr lang="en-US" sz="5400" b="1" i="1" spc="150" dirty="0" err="1">
                <a:ln w="11430"/>
                <a:solidFill>
                  <a:srgbClr val="F8F8F8"/>
                </a:solidFill>
                <a:effectLst>
                  <a:outerShdw blurRad="25400" algn="tl" rotWithShape="0">
                    <a:srgbClr val="000000">
                      <a:alpha val="43000"/>
                    </a:srgbClr>
                  </a:outerShdw>
                </a:effectLst>
                <a:latin typeface="Berlin Sans FB Demi" panose="020E0802020502020306" pitchFamily="34" charset="0"/>
              </a:rPr>
              <a:t>dan</a:t>
            </a:r>
            <a:r>
              <a:rPr lang="en-US" sz="5400" b="1" i="1" spc="150" dirty="0">
                <a:ln w="11430"/>
                <a:solidFill>
                  <a:srgbClr val="F8F8F8"/>
                </a:solidFill>
                <a:effectLst>
                  <a:outerShdw blurRad="25400" algn="tl" rotWithShape="0">
                    <a:srgbClr val="000000">
                      <a:alpha val="43000"/>
                    </a:srgbClr>
                  </a:outerShdw>
                </a:effectLst>
                <a:latin typeface="Berlin Sans FB Demi" panose="020E0802020502020306" pitchFamily="34" charset="0"/>
              </a:rPr>
              <a:t> </a:t>
            </a:r>
            <a:endParaRPr lang="en-US" sz="5400" b="1" i="1" spc="150" dirty="0" smtClean="0">
              <a:ln w="11430"/>
              <a:solidFill>
                <a:srgbClr val="F8F8F8"/>
              </a:solidFill>
              <a:effectLst>
                <a:outerShdw blurRad="25400" algn="tl" rotWithShape="0">
                  <a:srgbClr val="000000">
                    <a:alpha val="43000"/>
                  </a:srgbClr>
                </a:outerShdw>
              </a:effectLst>
              <a:latin typeface="Berlin Sans FB Demi" panose="020E0802020502020306" pitchFamily="34" charset="0"/>
            </a:endParaRPr>
          </a:p>
          <a:p>
            <a:pPr algn="ctr"/>
            <a:r>
              <a:rPr lang="en-US" sz="5400" b="1" i="1" spc="150" dirty="0" err="1" smtClean="0">
                <a:ln w="11430"/>
                <a:solidFill>
                  <a:srgbClr val="F8F8F8"/>
                </a:solidFill>
                <a:effectLst>
                  <a:outerShdw blurRad="25400" algn="tl" rotWithShape="0">
                    <a:srgbClr val="000000">
                      <a:alpha val="43000"/>
                    </a:srgbClr>
                  </a:outerShdw>
                </a:effectLst>
                <a:latin typeface="Berlin Sans FB Demi" panose="020E0802020502020306" pitchFamily="34" charset="0"/>
              </a:rPr>
              <a:t>Pelayaran</a:t>
            </a:r>
            <a:r>
              <a:rPr lang="en-US" sz="5400" b="1" i="1" spc="150" dirty="0" smtClean="0">
                <a:ln w="11430"/>
                <a:solidFill>
                  <a:srgbClr val="F8F8F8"/>
                </a:solidFill>
                <a:effectLst>
                  <a:outerShdw blurRad="25400" algn="tl" rotWithShape="0">
                    <a:srgbClr val="000000">
                      <a:alpha val="43000"/>
                    </a:srgbClr>
                  </a:outerShdw>
                </a:effectLst>
                <a:latin typeface="Berlin Sans FB Demi" panose="020E0802020502020306" pitchFamily="34" charset="0"/>
              </a:rPr>
              <a:t> </a:t>
            </a:r>
            <a:r>
              <a:rPr lang="en-US" sz="5400" b="1" i="1" spc="150" dirty="0" err="1">
                <a:ln w="11430"/>
                <a:solidFill>
                  <a:srgbClr val="F8F8F8"/>
                </a:solidFill>
                <a:effectLst>
                  <a:outerShdw blurRad="25400" algn="tl" rotWithShape="0">
                    <a:srgbClr val="000000">
                      <a:alpha val="43000"/>
                    </a:srgbClr>
                  </a:outerShdw>
                </a:effectLst>
                <a:latin typeface="Berlin Sans FB Demi" panose="020E0802020502020306" pitchFamily="34" charset="0"/>
              </a:rPr>
              <a:t>Imani</a:t>
            </a:r>
            <a:r>
              <a:rPr lang="en-US" sz="5400" b="1" i="1" spc="150" dirty="0" smtClean="0">
                <a:ln w="11430"/>
                <a:solidFill>
                  <a:srgbClr val="F8F8F8"/>
                </a:solidFill>
                <a:effectLst>
                  <a:outerShdw blurRad="25400" algn="tl" rotWithShape="0">
                    <a:srgbClr val="000000">
                      <a:alpha val="43000"/>
                    </a:srgbClr>
                  </a:outerShdw>
                </a:effectLst>
                <a:latin typeface="Berlin Sans FB Demi" panose="020E0802020502020306" pitchFamily="34" charset="0"/>
              </a:rPr>
              <a:t>”</a:t>
            </a:r>
            <a:endParaRPr lang="en-US" sz="5400" b="1" i="1" spc="150" dirty="0">
              <a:ln w="11430"/>
              <a:solidFill>
                <a:srgbClr val="F8F8F8"/>
              </a:solidFill>
              <a:effectLst>
                <a:outerShdw blurRad="25400" algn="tl" rotWithShape="0">
                  <a:srgbClr val="000000">
                    <a:alpha val="43000"/>
                  </a:srgbClr>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8000" r="-8000"/>
          </a:stretch>
        </a:blipFill>
        <a:effectLst/>
      </p:bgPr>
    </p:bg>
    <p:spTree>
      <p:nvGrpSpPr>
        <p:cNvPr id="1" name=""/>
        <p:cNvGrpSpPr/>
        <p:nvPr/>
      </p:nvGrpSpPr>
      <p:grpSpPr>
        <a:xfrm>
          <a:off x="0" y="0"/>
          <a:ext cx="0" cy="0"/>
          <a:chOff x="0" y="0"/>
          <a:chExt cx="0" cy="0"/>
        </a:xfrm>
      </p:grpSpPr>
      <p:sp>
        <p:nvSpPr>
          <p:cNvPr id="4" name="Cloud Callout 3"/>
          <p:cNvSpPr/>
          <p:nvPr/>
        </p:nvSpPr>
        <p:spPr>
          <a:xfrm>
            <a:off x="522514" y="228600"/>
            <a:ext cx="4506686" cy="1066800"/>
          </a:xfrm>
          <a:prstGeom prst="cloudCallout">
            <a:avLst>
              <a:gd name="adj1" fmla="val 33579"/>
              <a:gd name="adj2" fmla="val 101962"/>
            </a:avLst>
          </a:prstGeom>
          <a:blipFill>
            <a:blip r:embed="rId3">
              <a:duotone>
                <a:prstClr val="black"/>
                <a:srgbClr val="D9C3A5">
                  <a:tint val="50000"/>
                  <a:satMod val="180000"/>
                </a:srgb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Makna</a:t>
            </a:r>
            <a:r>
              <a:rPr lang="en-US" sz="28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Tafakkur</a:t>
            </a:r>
            <a:endParaRPr lang="en-US" sz="2800" dirty="0">
              <a:solidFill>
                <a:srgbClr val="00B050"/>
              </a:solidFill>
            </a:endParaRPr>
          </a:p>
        </p:txBody>
      </p:sp>
      <p:sp>
        <p:nvSpPr>
          <p:cNvPr id="6" name="Rounded Rectangle 5"/>
          <p:cNvSpPr/>
          <p:nvPr/>
        </p:nvSpPr>
        <p:spPr>
          <a:xfrm>
            <a:off x="152400" y="4572000"/>
            <a:ext cx="8839200" cy="1981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a:ln w="11430"/>
                <a:solidFill>
                  <a:schemeClr val="tx2"/>
                </a:solidFill>
                <a:effectLst>
                  <a:outerShdw blurRad="76200" dist="50800" dir="5400000" algn="tl" rotWithShape="0">
                    <a:srgbClr val="000000">
                      <a:alpha val="65000"/>
                    </a:srgbClr>
                  </a:outerShdw>
                </a:effectLst>
              </a:rPr>
              <a:t>Ia menjadi langkah pendidikan yang mengasah kecerdikan diri, pengembaraan yang mengembangkan iman dan keyakinan hati, serta usaha pembersihan jiwa dan pembinaan jatidiri.</a:t>
            </a:r>
            <a:endParaRPr lang="en-US" sz="2800" b="1" spc="50" dirty="0">
              <a:ln w="11430"/>
              <a:solidFill>
                <a:schemeClr val="tx2"/>
              </a:solidFill>
              <a:effectLst>
                <a:outerShdw blurRad="76200" dist="50800" dir="5400000" algn="tl" rotWithShape="0">
                  <a:srgbClr val="000000">
                    <a:alpha val="65000"/>
                  </a:srgbClr>
                </a:outerShdw>
              </a:effectLst>
            </a:endParaRPr>
          </a:p>
        </p:txBody>
      </p:sp>
      <p:sp>
        <p:nvSpPr>
          <p:cNvPr id="5" name="Rounded Rectangle 4"/>
          <p:cNvSpPr/>
          <p:nvPr/>
        </p:nvSpPr>
        <p:spPr>
          <a:xfrm>
            <a:off x="914400" y="1836717"/>
            <a:ext cx="7543800" cy="1601190"/>
          </a:xfrm>
          <a:prstGeom prst="roundRect">
            <a:avLst/>
          </a:prstGeom>
          <a:solidFill>
            <a:schemeClr val="accent5">
              <a:lumMod val="20000"/>
              <a:lumOff val="80000"/>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Berfikir </a:t>
            </a: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 merenung tanda-tanda kebesaran Allah pada keindahan dan keajaiban alam ciptaanNya serta keagungan al-Quran</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Down Arrow 2"/>
          <p:cNvSpPr/>
          <p:nvPr/>
        </p:nvSpPr>
        <p:spPr>
          <a:xfrm>
            <a:off x="4117769" y="3437907"/>
            <a:ext cx="835231" cy="1134093"/>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10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113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 name="Rounded Rectangle 5"/>
          <p:cNvSpPr/>
          <p:nvPr/>
        </p:nvSpPr>
        <p:spPr>
          <a:xfrm>
            <a:off x="205839" y="1898073"/>
            <a:ext cx="8839200" cy="762000"/>
          </a:xfrm>
          <a:prstGeom prst="roundRect">
            <a:avLst/>
          </a:prstGeom>
          <a:solidFill>
            <a:schemeClr val="accent4">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smtClean="0">
                <a:ln w="11430"/>
                <a:solidFill>
                  <a:schemeClr val="accent4">
                    <a:lumMod val="50000"/>
                  </a:schemeClr>
                </a:solidFill>
                <a:effectLst>
                  <a:outerShdw blurRad="76200" dist="50800" dir="5400000" algn="tl" rotWithShape="0">
                    <a:srgbClr val="000000">
                      <a:alpha val="65000"/>
                    </a:srgbClr>
                  </a:outerShdw>
                </a:effectLst>
              </a:rPr>
              <a:t>Setiap </a:t>
            </a:r>
            <a:r>
              <a:rPr lang="sv-SE" sz="2400" b="1" spc="50" dirty="0">
                <a:ln w="11430"/>
                <a:solidFill>
                  <a:schemeClr val="accent4">
                    <a:lumMod val="50000"/>
                  </a:schemeClr>
                </a:solidFill>
                <a:effectLst>
                  <a:outerShdw blurRad="76200" dist="50800" dir="5400000" algn="tl" rotWithShape="0">
                    <a:srgbClr val="000000">
                      <a:alpha val="65000"/>
                    </a:srgbClr>
                  </a:outerShdw>
                </a:effectLst>
              </a:rPr>
              <a:t>kali aku keluar rumah, maka segala yang aku lihat hanyalah nikmat Allah kepadaku, atau pelajaran untuk diriku.</a:t>
            </a:r>
          </a:p>
        </p:txBody>
      </p:sp>
      <p:sp>
        <p:nvSpPr>
          <p:cNvPr id="3" name="Plaque 2"/>
          <p:cNvSpPr/>
          <p:nvPr/>
        </p:nvSpPr>
        <p:spPr>
          <a:xfrm>
            <a:off x="228600" y="152400"/>
            <a:ext cx="8610600" cy="609600"/>
          </a:xfrm>
          <a:prstGeom prst="plaque">
            <a:avLst>
              <a:gd name="adj" fmla="val 50000"/>
            </a:avLst>
          </a:prstGeom>
          <a:blipFill>
            <a:blip r:embed="rId3">
              <a:lum bright="70000" contrast="-70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Keutamaan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Bertafakkur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kata-kata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a:t>
            </a:r>
            <a:endParaRPr lang="en-US" sz="2400" dirty="0"/>
          </a:p>
        </p:txBody>
      </p:sp>
      <p:sp>
        <p:nvSpPr>
          <p:cNvPr id="7" name="Oval 6"/>
          <p:cNvSpPr/>
          <p:nvPr/>
        </p:nvSpPr>
        <p:spPr>
          <a:xfrm>
            <a:off x="1236519" y="1313213"/>
            <a:ext cx="6781800" cy="533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al-Darani : </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ounded Rectangle 7"/>
          <p:cNvSpPr/>
          <p:nvPr/>
        </p:nvSpPr>
        <p:spPr>
          <a:xfrm>
            <a:off x="197922" y="3709060"/>
            <a:ext cx="8839200" cy="762000"/>
          </a:xfrm>
          <a:prstGeom prst="roundRect">
            <a:avLst/>
          </a:prstGeom>
          <a:solidFill>
            <a:schemeClr val="accent3">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a:ln w="11430"/>
                <a:solidFill>
                  <a:schemeClr val="accent3">
                    <a:lumMod val="50000"/>
                  </a:schemeClr>
                </a:solidFill>
                <a:effectLst>
                  <a:outerShdw blurRad="76200" dist="50800" dir="5400000" algn="tl" rotWithShape="0">
                    <a:srgbClr val="000000">
                      <a:alpha val="65000"/>
                    </a:srgbClr>
                  </a:outerShdw>
                </a:effectLst>
              </a:rPr>
              <a:t>Jika manusia semua bertafakkur tentang keagungan Allah, pastilah mereka tidak melakukan maksiat. </a:t>
            </a:r>
          </a:p>
        </p:txBody>
      </p:sp>
      <p:sp>
        <p:nvSpPr>
          <p:cNvPr id="9" name="Oval 8"/>
          <p:cNvSpPr/>
          <p:nvPr/>
        </p:nvSpPr>
        <p:spPr>
          <a:xfrm>
            <a:off x="1228602" y="3124200"/>
            <a:ext cx="6781800" cy="5334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Bisyir al-Hafi </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ounded Rectangle 10"/>
          <p:cNvSpPr/>
          <p:nvPr/>
        </p:nvSpPr>
        <p:spPr>
          <a:xfrm>
            <a:off x="195942" y="5614060"/>
            <a:ext cx="8839200" cy="762000"/>
          </a:xfrm>
          <a:prstGeom prst="roundRect">
            <a:avLst/>
          </a:prstGeom>
          <a:solidFill>
            <a:schemeClr val="accent2">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a:ln w="11430"/>
                <a:solidFill>
                  <a:schemeClr val="accent2">
                    <a:lumMod val="75000"/>
                  </a:schemeClr>
                </a:solidFill>
                <a:effectLst>
                  <a:outerShdw blurRad="76200" dist="50800" dir="5400000" algn="tl" rotWithShape="0">
                    <a:srgbClr val="000000">
                      <a:alpha val="65000"/>
                    </a:srgbClr>
                  </a:outerShdw>
                </a:effectLst>
              </a:rPr>
              <a:t>Bertafakkur menghilangkan kelalaian dan mencipta ketakutan kepada Allah. </a:t>
            </a:r>
          </a:p>
        </p:txBody>
      </p:sp>
      <p:sp>
        <p:nvSpPr>
          <p:cNvPr id="12" name="Oval 11"/>
          <p:cNvSpPr/>
          <p:nvPr/>
        </p:nvSpPr>
        <p:spPr>
          <a:xfrm>
            <a:off x="1226622" y="5029200"/>
            <a:ext cx="6781800" cy="533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Ibn ‘Aun </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177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12406411</TotalTime>
  <Words>949</Words>
  <Application>Microsoft Office PowerPoint</Application>
  <PresentationFormat>On-screen Show (4:3)</PresentationFormat>
  <Paragraphs>122</Paragraphs>
  <Slides>35</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35</vt:i4>
      </vt:variant>
    </vt:vector>
  </HeadingPairs>
  <TitlesOfParts>
    <vt:vector size="48" baseType="lpstr">
      <vt:lpstr>Aharoni</vt:lpstr>
      <vt:lpstr>Arial</vt:lpstr>
      <vt:lpstr>Arial Black</vt:lpstr>
      <vt:lpstr>Arial Unicode MS</vt:lpstr>
      <vt:lpstr>Berlin Sans FB Demi</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367</cp:revision>
  <dcterms:created xsi:type="dcterms:W3CDTF">2017-12-24T04:47:57Z</dcterms:created>
  <dcterms:modified xsi:type="dcterms:W3CDTF">2022-01-13T04:32:10Z</dcterms:modified>
</cp:coreProperties>
</file>